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sldIdLst>
    <p:sldId id="258" r:id="rId2"/>
    <p:sldId id="257" r:id="rId3"/>
    <p:sldId id="259" r:id="rId4"/>
    <p:sldId id="260" r:id="rId5"/>
    <p:sldId id="263" r:id="rId6"/>
    <p:sldId id="262" r:id="rId7"/>
    <p:sldId id="264" r:id="rId8"/>
    <p:sldId id="265" r:id="rId9"/>
    <p:sldId id="268" r:id="rId10"/>
    <p:sldId id="269" r:id="rId11"/>
    <p:sldId id="266" r:id="rId12"/>
    <p:sldId id="267" r:id="rId13"/>
    <p:sldId id="270" r:id="rId14"/>
    <p:sldId id="271" r:id="rId15"/>
    <p:sldId id="277" r:id="rId16"/>
    <p:sldId id="273" r:id="rId17"/>
    <p:sldId id="274" r:id="rId18"/>
    <p:sldId id="272" r:id="rId19"/>
    <p:sldId id="275" r:id="rId20"/>
    <p:sldId id="278" r:id="rId21"/>
    <p:sldId id="279" r:id="rId22"/>
    <p:sldId id="280" r:id="rId23"/>
    <p:sldId id="281" r:id="rId24"/>
    <p:sldId id="256" r:id="rId25"/>
    <p:sldId id="27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12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89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4/18/2019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4/18/2019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4/18/2019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4/18/2019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boraakince@aydin.edu.tr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boraakince@aydin.edu.t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ubitak ardeb-0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949" y="278949"/>
            <a:ext cx="6300103" cy="630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1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3501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Kriterleri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Kariyer Geliştirme Potansiyeli,</a:t>
            </a:r>
          </a:p>
          <a:p>
            <a:pPr lvl="0"/>
            <a:r>
              <a:rPr lang="tr-TR" dirty="0"/>
              <a:t>Özgün Değer,</a:t>
            </a:r>
          </a:p>
          <a:p>
            <a:pPr lvl="0"/>
            <a:r>
              <a:rPr lang="tr-TR" dirty="0"/>
              <a:t>Yöntem,</a:t>
            </a:r>
          </a:p>
          <a:p>
            <a:pPr lvl="0"/>
            <a:r>
              <a:rPr lang="tr-TR" dirty="0"/>
              <a:t>Proje Yönetimi,</a:t>
            </a:r>
          </a:p>
          <a:p>
            <a:pPr lvl="0"/>
            <a:r>
              <a:rPr lang="tr-TR" dirty="0"/>
              <a:t>Yaygın Etki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035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1001 </a:t>
            </a: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Teknolojik</a:t>
            </a:r>
            <a:r>
              <a:rPr lang="en-US" dirty="0" smtClean="0"/>
              <a:t> </a:t>
            </a:r>
            <a:r>
              <a:rPr lang="en-US" dirty="0" err="1" smtClean="0"/>
              <a:t>Projeleri</a:t>
            </a:r>
            <a:r>
              <a:rPr lang="en-US" dirty="0" smtClean="0"/>
              <a:t> </a:t>
            </a:r>
            <a:r>
              <a:rPr lang="en-US" dirty="0" err="1" smtClean="0"/>
              <a:t>Destekleme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Konu</a:t>
            </a:r>
            <a:r>
              <a:rPr lang="en-US" dirty="0" smtClean="0"/>
              <a:t>: </a:t>
            </a:r>
            <a:r>
              <a:rPr lang="tr-TR" dirty="0"/>
              <a:t>Y</a:t>
            </a:r>
            <a:r>
              <a:rPr lang="tr-TR" dirty="0" smtClean="0"/>
              <a:t>eni </a:t>
            </a:r>
            <a:r>
              <a:rPr lang="tr-TR" dirty="0"/>
              <a:t>bilgiler üretilmesi, bilimsel yorumların yapılması veya teknolojik problemlerin çözümlenmesi için bilimsel esaslara uygun olan projeler </a:t>
            </a:r>
            <a:r>
              <a:rPr lang="tr-TR" dirty="0" smtClean="0"/>
              <a:t>desteklemektir.</a:t>
            </a:r>
          </a:p>
          <a:p>
            <a:pPr marL="0" indent="0" algn="just">
              <a:buNone/>
            </a:pPr>
            <a:r>
              <a:rPr lang="tr-TR" dirty="0" smtClean="0"/>
              <a:t>Bütçe: 720.000 TL</a:t>
            </a:r>
          </a:p>
          <a:p>
            <a:pPr marL="0" indent="0" algn="just">
              <a:buNone/>
            </a:pPr>
            <a:r>
              <a:rPr lang="tr-TR" dirty="0" smtClean="0"/>
              <a:t>Süre: 36 Ay</a:t>
            </a:r>
          </a:p>
          <a:p>
            <a:pPr marL="0" indent="0" algn="just">
              <a:buNone/>
            </a:pPr>
            <a:r>
              <a:rPr lang="tr-TR" dirty="0" smtClean="0"/>
              <a:t>S.B.T.: 21.09.2018</a:t>
            </a:r>
          </a:p>
          <a:p>
            <a:pPr marL="0" indent="0" algn="just">
              <a:buNone/>
            </a:pPr>
            <a:r>
              <a:rPr lang="tr-TR" dirty="0" smtClean="0"/>
              <a:t>PTİ: TÜBİTAK tarafından hesaplanır.</a:t>
            </a:r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4" name="Picture 3" descr="ardeb_burs_tablosu_agustos_2018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109" y="3951751"/>
            <a:ext cx="4803510" cy="12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14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1001 vs. 1005</a:t>
            </a:r>
            <a:endParaRPr lang="en-US" dirty="0"/>
          </a:p>
        </p:txBody>
      </p:sp>
      <p:pic>
        <p:nvPicPr>
          <p:cNvPr id="4" name="Content Placeholder 3" descr="Ekran Resmi 2018-09-05 11.41.24.png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8" r="-317"/>
          <a:stretch/>
        </p:blipFill>
        <p:spPr>
          <a:xfrm>
            <a:off x="1597374" y="1584008"/>
            <a:ext cx="6363323" cy="5055326"/>
          </a:xfrm>
        </p:spPr>
      </p:pic>
    </p:spTree>
    <p:extLst>
      <p:ext uri="{BB962C8B-B14F-4D97-AF65-F5344CB8AC3E}">
        <p14:creationId xmlns:p14="http://schemas.microsoft.com/office/powerpoint/2010/main" val="1067600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Proje</a:t>
            </a:r>
            <a:r>
              <a:rPr lang="en-US" dirty="0" smtClean="0"/>
              <a:t> </a:t>
            </a:r>
            <a:r>
              <a:rPr lang="en-US" dirty="0" err="1" smtClean="0"/>
              <a:t>Konuları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Çevre, Atmosfer, Yer ve Deniz Bilimleri Araştırma Destek Grubu (ÇAYDAG)</a:t>
            </a:r>
          </a:p>
          <a:p>
            <a:r>
              <a:rPr lang="tr-TR" dirty="0"/>
              <a:t>Elektrik, Elektronik ve Enformatik Araştırma Destek Grubu (EEEAG)</a:t>
            </a:r>
          </a:p>
          <a:p>
            <a:r>
              <a:rPr lang="tr-TR" dirty="0"/>
              <a:t>Kimya ve Biyoloji Araştırma Destek Grubu (KBAG)</a:t>
            </a:r>
          </a:p>
          <a:p>
            <a:r>
              <a:rPr lang="tr-TR" dirty="0"/>
              <a:t>Mühendislik Araştırma Destek Grubu (MAG)</a:t>
            </a:r>
          </a:p>
          <a:p>
            <a:r>
              <a:rPr lang="tr-TR" dirty="0"/>
              <a:t>Matematik ve Fizik Araştırma Destek Grubu (MFAG)</a:t>
            </a:r>
          </a:p>
          <a:p>
            <a:r>
              <a:rPr lang="tr-TR" dirty="0"/>
              <a:t>Sağlık Bilimleri Araştırma Destek Grubu (SBAG)</a:t>
            </a:r>
          </a:p>
          <a:p>
            <a:r>
              <a:rPr lang="tr-TR" dirty="0"/>
              <a:t>Sosyal ve Beşeri Bilimler Araştırma Destek Grubu (SOBAG)</a:t>
            </a:r>
          </a:p>
          <a:p>
            <a:r>
              <a:rPr lang="tr-TR" dirty="0"/>
              <a:t>Tarım, Ormancılık ve Veterinerlik Araştırma Destek Grubu (TOVAG)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510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Bütçe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Makine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Teçhizat</a:t>
            </a:r>
            <a:r>
              <a:rPr lang="en-US" dirty="0" smtClean="0"/>
              <a:t> </a:t>
            </a:r>
            <a:r>
              <a:rPr lang="en-US" dirty="0" err="1" smtClean="0"/>
              <a:t>Giderleri</a:t>
            </a:r>
            <a:endParaRPr lang="en-US" dirty="0" smtClean="0"/>
          </a:p>
          <a:p>
            <a:r>
              <a:rPr lang="en-US" dirty="0" err="1" smtClean="0"/>
              <a:t>Sarf</a:t>
            </a:r>
            <a:r>
              <a:rPr lang="en-US" dirty="0" smtClean="0"/>
              <a:t> </a:t>
            </a:r>
            <a:r>
              <a:rPr lang="en-US" dirty="0" err="1" smtClean="0"/>
              <a:t>Malzemeleri</a:t>
            </a:r>
            <a:endParaRPr lang="en-US" dirty="0" smtClean="0"/>
          </a:p>
          <a:p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Alımları</a:t>
            </a:r>
            <a:endParaRPr lang="en-US" dirty="0" smtClean="0"/>
          </a:p>
          <a:p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Tanıtma</a:t>
            </a:r>
            <a:r>
              <a:rPr lang="en-US" dirty="0" smtClean="0"/>
              <a:t> </a:t>
            </a:r>
            <a:r>
              <a:rPr lang="en-US" dirty="0" err="1" smtClean="0"/>
              <a:t>Giderleri</a:t>
            </a:r>
            <a:endParaRPr lang="en-US" dirty="0" smtClean="0"/>
          </a:p>
          <a:p>
            <a:r>
              <a:rPr lang="en-US" dirty="0" err="1" smtClean="0"/>
              <a:t>Seyahat</a:t>
            </a:r>
            <a:r>
              <a:rPr lang="en-US" dirty="0" smtClean="0"/>
              <a:t> </a:t>
            </a:r>
            <a:r>
              <a:rPr lang="en-US" dirty="0" err="1" smtClean="0"/>
              <a:t>Giderleri</a:t>
            </a:r>
            <a:endParaRPr lang="en-US" dirty="0" smtClean="0"/>
          </a:p>
          <a:p>
            <a:r>
              <a:rPr lang="en-US" dirty="0" err="1" smtClean="0"/>
              <a:t>Bursiyer</a:t>
            </a:r>
            <a:r>
              <a:rPr lang="en-US" dirty="0" smtClean="0"/>
              <a:t> </a:t>
            </a:r>
            <a:r>
              <a:rPr lang="en-US" dirty="0" err="1" smtClean="0"/>
              <a:t>Ücretleri</a:t>
            </a:r>
            <a:endParaRPr lang="en-US" dirty="0" smtClean="0"/>
          </a:p>
          <a:p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Personel</a:t>
            </a:r>
            <a:r>
              <a:rPr lang="en-US" dirty="0" smtClean="0"/>
              <a:t> </a:t>
            </a:r>
            <a:r>
              <a:rPr lang="en-US" dirty="0" err="1" smtClean="0"/>
              <a:t>Ücretleri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996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Başvuru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Başvurular</a:t>
            </a:r>
            <a:r>
              <a:rPr lang="en-US" dirty="0" smtClean="0"/>
              <a:t> ARBİS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yapılmaktadır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yaparken</a:t>
            </a:r>
            <a:r>
              <a:rPr lang="en-US" dirty="0" smtClean="0"/>
              <a:t> </a:t>
            </a:r>
            <a:r>
              <a:rPr lang="en-US" dirty="0" err="1" smtClean="0"/>
              <a:t>ARBİS’teki</a:t>
            </a:r>
            <a:r>
              <a:rPr lang="en-US" dirty="0" smtClean="0"/>
              <a:t> </a:t>
            </a:r>
            <a:r>
              <a:rPr lang="en-US" dirty="0" err="1" smtClean="0"/>
              <a:t>CV’nizi</a:t>
            </a:r>
            <a:r>
              <a:rPr lang="en-US" dirty="0" smtClean="0"/>
              <a:t> </a:t>
            </a:r>
            <a:r>
              <a:rPr lang="en-US" dirty="0" err="1" smtClean="0"/>
              <a:t>güncellemeyi</a:t>
            </a:r>
            <a:r>
              <a:rPr lang="en-US" dirty="0" smtClean="0"/>
              <a:t> </a:t>
            </a:r>
            <a:r>
              <a:rPr lang="en-US" dirty="0" err="1" smtClean="0"/>
              <a:t>unutmayın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E-</a:t>
            </a:r>
            <a:r>
              <a:rPr lang="en-US" dirty="0" err="1" smtClean="0"/>
              <a:t>imza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yapılabilmektedir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13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PTİ </a:t>
            </a:r>
            <a:r>
              <a:rPr lang="en-US" dirty="0" err="1" smtClean="0"/>
              <a:t>Ödemeleri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PTİ’ler</a:t>
            </a:r>
            <a:r>
              <a:rPr lang="en-US" dirty="0" smtClean="0"/>
              <a:t> TÜBİTAK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belirlenmektedir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Proje</a:t>
            </a:r>
            <a:r>
              <a:rPr lang="en-US" dirty="0" smtClean="0"/>
              <a:t> </a:t>
            </a:r>
            <a:r>
              <a:rPr lang="en-US" dirty="0" err="1" smtClean="0"/>
              <a:t>katkı</a:t>
            </a:r>
            <a:r>
              <a:rPr lang="en-US" dirty="0" smtClean="0"/>
              <a:t> </a:t>
            </a:r>
            <a:r>
              <a:rPr lang="en-US" dirty="0" err="1" smtClean="0"/>
              <a:t>oranına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hesaplanmakta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gelişme</a:t>
            </a:r>
            <a:r>
              <a:rPr lang="en-US" dirty="0" smtClean="0"/>
              <a:t> </a:t>
            </a:r>
            <a:r>
              <a:rPr lang="en-US" dirty="0" err="1" smtClean="0"/>
              <a:t>raporunun</a:t>
            </a:r>
            <a:r>
              <a:rPr lang="en-US" dirty="0" smtClean="0"/>
              <a:t> </a:t>
            </a:r>
            <a:r>
              <a:rPr lang="en-US" dirty="0" err="1" smtClean="0"/>
              <a:t>kabulünden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ödenmektedir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PTİ’ler</a:t>
            </a:r>
            <a:r>
              <a:rPr lang="en-US" dirty="0" smtClean="0"/>
              <a:t> </a:t>
            </a:r>
            <a:r>
              <a:rPr lang="en-US" dirty="0" err="1" smtClean="0"/>
              <a:t>proje</a:t>
            </a:r>
            <a:r>
              <a:rPr lang="en-US" dirty="0" smtClean="0"/>
              <a:t> </a:t>
            </a:r>
            <a:r>
              <a:rPr lang="en-US" dirty="0" err="1" smtClean="0"/>
              <a:t>bütçesine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420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Avantajları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Kariyerinize</a:t>
            </a:r>
            <a:r>
              <a:rPr lang="en-US" dirty="0" smtClean="0"/>
              <a:t> </a:t>
            </a:r>
            <a:r>
              <a:rPr lang="en-US" dirty="0" err="1" smtClean="0"/>
              <a:t>katkı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 smtClean="0"/>
              <a:t>istediğiniz</a:t>
            </a:r>
            <a:r>
              <a:rPr lang="en-US" dirty="0" smtClean="0"/>
              <a:t> </a:t>
            </a:r>
            <a:r>
              <a:rPr lang="en-US" dirty="0" err="1" smtClean="0"/>
              <a:t>araştırmayı</a:t>
            </a:r>
            <a:r>
              <a:rPr lang="en-US" dirty="0" smtClean="0"/>
              <a:t> </a:t>
            </a:r>
            <a:r>
              <a:rPr lang="en-US" dirty="0" err="1" smtClean="0"/>
              <a:t>fon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yapabilirsiniz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Asistan</a:t>
            </a:r>
            <a:r>
              <a:rPr lang="en-US" dirty="0" smtClean="0"/>
              <a:t> </a:t>
            </a:r>
            <a:r>
              <a:rPr lang="en-US" dirty="0" err="1" smtClean="0"/>
              <a:t>öğrenci</a:t>
            </a:r>
            <a:r>
              <a:rPr lang="en-US" dirty="0" smtClean="0"/>
              <a:t> alma </a:t>
            </a:r>
            <a:r>
              <a:rPr lang="en-US" dirty="0" err="1" smtClean="0"/>
              <a:t>şansına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olursunuz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kapsamında</a:t>
            </a:r>
            <a:r>
              <a:rPr lang="en-US" dirty="0" smtClean="0"/>
              <a:t> </a:t>
            </a:r>
            <a:r>
              <a:rPr lang="en-US" dirty="0" err="1" smtClean="0"/>
              <a:t>kitap</a:t>
            </a:r>
            <a:r>
              <a:rPr lang="en-US" dirty="0" smtClean="0"/>
              <a:t>, </a:t>
            </a:r>
            <a:r>
              <a:rPr lang="en-US" dirty="0" err="1" smtClean="0"/>
              <a:t>yayın</a:t>
            </a:r>
            <a:r>
              <a:rPr lang="en-US" dirty="0" smtClean="0"/>
              <a:t>, </a:t>
            </a:r>
            <a:r>
              <a:rPr lang="en-US" dirty="0" err="1" smtClean="0"/>
              <a:t>tez</a:t>
            </a:r>
            <a:r>
              <a:rPr lang="en-US" dirty="0" smtClean="0"/>
              <a:t> </a:t>
            </a:r>
            <a:r>
              <a:rPr lang="en-US" dirty="0" err="1" smtClean="0"/>
              <a:t>yaptırabilirsiniz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katkı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06281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Formu</a:t>
            </a:r>
            <a:r>
              <a:rPr lang="en-US" dirty="0" smtClean="0"/>
              <a:t> </a:t>
            </a:r>
            <a:r>
              <a:rPr lang="en-US" dirty="0" err="1" smtClean="0"/>
              <a:t>İçeriği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28801"/>
            <a:ext cx="7345363" cy="4533899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Özgün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Konunun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 smtClean="0"/>
              <a:t>, </a:t>
            </a:r>
            <a:r>
              <a:rPr lang="en-US" dirty="0" err="1" smtClean="0"/>
              <a:t>Projenin</a:t>
            </a:r>
            <a:r>
              <a:rPr lang="en-US" dirty="0" smtClean="0"/>
              <a:t> </a:t>
            </a:r>
            <a:r>
              <a:rPr lang="en-US" dirty="0" err="1" smtClean="0"/>
              <a:t>Özgün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,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Sorusu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Hipotezi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Amaç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Hedefler</a:t>
            </a:r>
            <a:endParaRPr lang="en-US" dirty="0" smtClean="0"/>
          </a:p>
          <a:p>
            <a:r>
              <a:rPr lang="en-US" dirty="0" err="1" smtClean="0"/>
              <a:t>Yöntem</a:t>
            </a:r>
            <a:endParaRPr lang="en-US" dirty="0" smtClean="0"/>
          </a:p>
          <a:p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Paketleri</a:t>
            </a:r>
            <a:endParaRPr lang="en-US" dirty="0" smtClean="0"/>
          </a:p>
          <a:p>
            <a:r>
              <a:rPr lang="en-US" dirty="0" err="1" smtClean="0"/>
              <a:t>Tablolar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Ölçütleri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Risk </a:t>
            </a:r>
            <a:r>
              <a:rPr lang="en-US" dirty="0" err="1" smtClean="0"/>
              <a:t>Yönetimi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Olanlakları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40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TTPYO Ne </a:t>
            </a:r>
            <a:r>
              <a:rPr lang="en-US" dirty="0" err="1" smtClean="0"/>
              <a:t>Desteği</a:t>
            </a:r>
            <a:r>
              <a:rPr lang="en-US" dirty="0" smtClean="0"/>
              <a:t> </a:t>
            </a:r>
            <a:r>
              <a:rPr lang="en-US" dirty="0" err="1" smtClean="0"/>
              <a:t>Veriyor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Proje</a:t>
            </a:r>
            <a:r>
              <a:rPr lang="en-US" dirty="0" smtClean="0"/>
              <a:t> </a:t>
            </a:r>
            <a:r>
              <a:rPr lang="en-US" dirty="0" err="1" smtClean="0"/>
              <a:t>Fikri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endParaRPr lang="en-US" dirty="0" smtClean="0"/>
          </a:p>
          <a:p>
            <a:r>
              <a:rPr lang="en-US" dirty="0" err="1" smtClean="0"/>
              <a:t>Proje</a:t>
            </a:r>
            <a:r>
              <a:rPr lang="en-US" dirty="0" smtClean="0"/>
              <a:t> Okuma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Geribildirim</a:t>
            </a:r>
            <a:endParaRPr lang="en-US" dirty="0" smtClean="0"/>
          </a:p>
          <a:p>
            <a:r>
              <a:rPr lang="en-US" dirty="0" err="1" smtClean="0"/>
              <a:t>Belgelerin</a:t>
            </a:r>
            <a:r>
              <a:rPr lang="en-US" dirty="0" smtClean="0"/>
              <a:t> </a:t>
            </a:r>
            <a:r>
              <a:rPr lang="en-US" dirty="0" err="1" smtClean="0"/>
              <a:t>imzalatılması</a:t>
            </a:r>
            <a:endParaRPr lang="en-US" dirty="0"/>
          </a:p>
          <a:p>
            <a:r>
              <a:rPr lang="en-US" dirty="0" err="1" smtClean="0"/>
              <a:t>Sisteme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endParaRPr lang="en-US" dirty="0" smtClean="0"/>
          </a:p>
          <a:p>
            <a:r>
              <a:rPr lang="en-US" dirty="0" err="1" smtClean="0"/>
              <a:t>Belgelerin</a:t>
            </a:r>
            <a:r>
              <a:rPr lang="en-US" dirty="0" smtClean="0"/>
              <a:t> </a:t>
            </a:r>
            <a:r>
              <a:rPr lang="en-US" dirty="0" err="1" smtClean="0"/>
              <a:t>TÜBİTAK’a</a:t>
            </a:r>
            <a:r>
              <a:rPr lang="en-US" dirty="0" smtClean="0"/>
              <a:t> </a:t>
            </a:r>
            <a:r>
              <a:rPr lang="en-US" dirty="0" err="1" smtClean="0"/>
              <a:t>gönderilmesi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72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TÜBİTAK FONLARI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TÜBİTAK ARDEB</a:t>
            </a:r>
          </a:p>
          <a:p>
            <a:pPr marL="0" indent="0">
              <a:buNone/>
            </a:pPr>
            <a:r>
              <a:rPr lang="en-US" dirty="0" smtClean="0"/>
              <a:t>1000’li, 2000’li, 3000’li </a:t>
            </a:r>
            <a:r>
              <a:rPr lang="en-US" dirty="0" err="1" smtClean="0"/>
              <a:t>çağrılar</a:t>
            </a:r>
            <a:endParaRPr lang="en-US" dirty="0" smtClean="0"/>
          </a:p>
          <a:p>
            <a:r>
              <a:rPr lang="en-US" dirty="0" smtClean="0"/>
              <a:t>TÜBİTAK TEYDEB</a:t>
            </a:r>
          </a:p>
          <a:p>
            <a:pPr marL="0" indent="0">
              <a:buNone/>
            </a:pPr>
            <a:r>
              <a:rPr lang="en-US" dirty="0" smtClean="0"/>
              <a:t>1500’lü </a:t>
            </a:r>
            <a:r>
              <a:rPr lang="en-US" dirty="0" err="1" smtClean="0"/>
              <a:t>çağrılar</a:t>
            </a:r>
            <a:r>
              <a:rPr lang="en-US" dirty="0" smtClean="0"/>
              <a:t>, SADE</a:t>
            </a:r>
          </a:p>
          <a:p>
            <a:r>
              <a:rPr lang="en-US" dirty="0" smtClean="0"/>
              <a:t>TÜBİTAK BİDEB</a:t>
            </a:r>
          </a:p>
          <a:p>
            <a:pPr marL="0" indent="0">
              <a:buNone/>
            </a:pPr>
            <a:r>
              <a:rPr lang="en-US" dirty="0" smtClean="0"/>
              <a:t>22..’lı </a:t>
            </a:r>
            <a:r>
              <a:rPr lang="en-US" dirty="0" err="1" smtClean="0"/>
              <a:t>çağrılar</a:t>
            </a:r>
            <a:r>
              <a:rPr lang="en-US" dirty="0" smtClean="0"/>
              <a:t> </a:t>
            </a:r>
            <a:r>
              <a:rPr lang="en-US" dirty="0" err="1" smtClean="0"/>
              <a:t>etkinlik</a:t>
            </a:r>
            <a:r>
              <a:rPr lang="en-US" dirty="0" smtClean="0"/>
              <a:t> </a:t>
            </a:r>
            <a:r>
              <a:rPr lang="en-US" dirty="0" err="1" smtClean="0"/>
              <a:t>düzenlemeye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endParaRPr lang="en-US" dirty="0" smtClean="0"/>
          </a:p>
          <a:p>
            <a:r>
              <a:rPr lang="en-US" dirty="0" smtClean="0"/>
              <a:t>TÜBİTAK BİLİM VE TOPLUM</a:t>
            </a:r>
          </a:p>
          <a:p>
            <a:pPr marL="0" indent="0">
              <a:buNone/>
            </a:pPr>
            <a:r>
              <a:rPr lang="en-US" dirty="0" smtClean="0"/>
              <a:t>4000’lü </a:t>
            </a:r>
            <a:r>
              <a:rPr lang="en-US" dirty="0" err="1" smtClean="0"/>
              <a:t>çağrılar</a:t>
            </a:r>
            <a:endParaRPr lang="en-US" dirty="0"/>
          </a:p>
        </p:txBody>
      </p:sp>
      <p:pic>
        <p:nvPicPr>
          <p:cNvPr id="4" name="Picture 3" descr="tubitak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081" y="1876108"/>
            <a:ext cx="3929064" cy="2628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91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KOSGEB </a:t>
            </a:r>
            <a:r>
              <a:rPr lang="en-US" dirty="0" err="1" smtClean="0"/>
              <a:t>Destekleri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Girişimcilik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 smtClean="0"/>
          </a:p>
          <a:p>
            <a:r>
              <a:rPr lang="en-US" dirty="0" err="1" smtClean="0"/>
              <a:t>Ar-Ge</a:t>
            </a:r>
            <a:r>
              <a:rPr lang="en-US" dirty="0" smtClean="0"/>
              <a:t> </a:t>
            </a:r>
            <a:r>
              <a:rPr lang="en-US" dirty="0" err="1" smtClean="0"/>
              <a:t>İnovasyon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 smtClean="0"/>
          </a:p>
          <a:p>
            <a:r>
              <a:rPr lang="en-US" dirty="0" err="1" smtClean="0"/>
              <a:t>Endüstriyel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7611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Girişimcilik</a:t>
            </a:r>
            <a:r>
              <a:rPr lang="en-US" dirty="0" smtClean="0"/>
              <a:t> </a:t>
            </a:r>
            <a:r>
              <a:rPr lang="en-US" dirty="0" err="1" smtClean="0"/>
              <a:t>Desteği</a:t>
            </a:r>
            <a:endParaRPr lang="en-US" dirty="0"/>
          </a:p>
        </p:txBody>
      </p:sp>
      <p:pic>
        <p:nvPicPr>
          <p:cNvPr id="4" name="Content Placeholder 3" descr="Ekran Resmi 2019-03-27 23.10.10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466" b="-1046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891284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Ar-Ge</a:t>
            </a:r>
            <a:r>
              <a:rPr lang="en-US" dirty="0" smtClean="0"/>
              <a:t> </a:t>
            </a:r>
            <a:r>
              <a:rPr lang="en-US" dirty="0" err="1" smtClean="0"/>
              <a:t>İnovasyon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/>
          </a:p>
        </p:txBody>
      </p:sp>
      <p:pic>
        <p:nvPicPr>
          <p:cNvPr id="4" name="Content Placeholder 3" descr="Ekran Resmi 2019-03-27 23.12.30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892" r="-689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622334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Endüstriyel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/>
          </a:p>
        </p:txBody>
      </p:sp>
      <p:pic>
        <p:nvPicPr>
          <p:cNvPr id="4" name="Content Placeholder 3" descr="Ekran Resmi 2019-03-27 23.12.57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2412" b="-624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286591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301262"/>
          </a:xfrm>
        </p:spPr>
        <p:txBody>
          <a:bodyPr/>
          <a:lstStyle/>
          <a:p>
            <a:r>
              <a:rPr lang="en-US" dirty="0" err="1" smtClean="0"/>
              <a:t>Proje</a:t>
            </a:r>
            <a:r>
              <a:rPr lang="en-US" dirty="0" smtClean="0"/>
              <a:t> </a:t>
            </a:r>
            <a:r>
              <a:rPr lang="en-US" dirty="0" err="1" smtClean="0"/>
              <a:t>Destekleri</a:t>
            </a:r>
            <a:r>
              <a:rPr lang="en-US" dirty="0" smtClean="0"/>
              <a:t> </a:t>
            </a:r>
            <a:r>
              <a:rPr lang="en-US" dirty="0" err="1" smtClean="0"/>
              <a:t>Bilgilendirme</a:t>
            </a:r>
            <a:r>
              <a:rPr lang="en-US" dirty="0" smtClean="0"/>
              <a:t> </a:t>
            </a:r>
            <a:r>
              <a:rPr lang="en-US" dirty="0" err="1" smtClean="0"/>
              <a:t>Toplantısı</a:t>
            </a:r>
            <a:endParaRPr lang="en-US" dirty="0" smtClean="0"/>
          </a:p>
          <a:p>
            <a:r>
              <a:rPr lang="en-US" dirty="0" smtClean="0"/>
              <a:t>Bora Akince</a:t>
            </a:r>
          </a:p>
          <a:p>
            <a:r>
              <a:rPr lang="en-US" dirty="0" smtClean="0">
                <a:hlinkClick r:id="rId2"/>
              </a:rPr>
              <a:t>boraakince@aydin.edu.tr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8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İLETİŞİM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Teknoloji</a:t>
            </a:r>
            <a:r>
              <a:rPr lang="en-US" dirty="0"/>
              <a:t> </a:t>
            </a:r>
            <a:r>
              <a:rPr lang="en-US" dirty="0" smtClean="0"/>
              <a:t>Transfer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Proje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Ofisi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 Blok -1. Kat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boraakince@aydin.edu.tr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17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TÜBİTAK TEYDEB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195" y="1849970"/>
            <a:ext cx="8181309" cy="467783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1501 </a:t>
            </a:r>
            <a:r>
              <a:rPr lang="en-US" b="1" dirty="0" err="1" smtClean="0"/>
              <a:t>Sanayi</a:t>
            </a:r>
            <a:r>
              <a:rPr lang="en-US" b="1" dirty="0" smtClean="0"/>
              <a:t> </a:t>
            </a:r>
            <a:r>
              <a:rPr lang="en-US" b="1" dirty="0" err="1" smtClean="0"/>
              <a:t>Ar-Ge</a:t>
            </a:r>
            <a:r>
              <a:rPr lang="en-US" b="1" dirty="0" smtClean="0"/>
              <a:t> </a:t>
            </a:r>
            <a:r>
              <a:rPr lang="en-US" b="1" dirty="0" err="1" smtClean="0"/>
              <a:t>Projeleri</a:t>
            </a:r>
            <a:r>
              <a:rPr lang="en-US" b="1" dirty="0" smtClean="0"/>
              <a:t> </a:t>
            </a:r>
            <a:r>
              <a:rPr lang="en-US" b="1" dirty="0" err="1" smtClean="0"/>
              <a:t>Destekleme</a:t>
            </a:r>
            <a:r>
              <a:rPr lang="en-US" b="1" dirty="0" smtClean="0"/>
              <a:t> </a:t>
            </a:r>
            <a:r>
              <a:rPr lang="en-US" b="1" dirty="0" err="1" smtClean="0"/>
              <a:t>Programı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%60 - %75’e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hibe</a:t>
            </a:r>
            <a:r>
              <a:rPr lang="en-US" dirty="0" smtClean="0"/>
              <a:t>, </a:t>
            </a:r>
            <a:r>
              <a:rPr lang="en-US" dirty="0" err="1" smtClean="0"/>
              <a:t>bütçe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yok</a:t>
            </a:r>
            <a:r>
              <a:rPr lang="en-US" dirty="0" smtClean="0"/>
              <a:t>, </a:t>
            </a:r>
            <a:r>
              <a:rPr lang="en-US" dirty="0" err="1" smtClean="0"/>
              <a:t>brüt</a:t>
            </a:r>
            <a:r>
              <a:rPr lang="en-US" dirty="0" smtClean="0"/>
              <a:t> </a:t>
            </a:r>
            <a:r>
              <a:rPr lang="en-US" dirty="0" err="1" smtClean="0"/>
              <a:t>asgari</a:t>
            </a:r>
            <a:r>
              <a:rPr lang="en-US" dirty="0" smtClean="0"/>
              <a:t> </a:t>
            </a:r>
            <a:r>
              <a:rPr lang="en-US" dirty="0" err="1" smtClean="0"/>
              <a:t>ücretin</a:t>
            </a:r>
            <a:r>
              <a:rPr lang="en-US" dirty="0" smtClean="0"/>
              <a:t> 12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maaş</a:t>
            </a:r>
            <a:endParaRPr lang="en-US" dirty="0" smtClean="0"/>
          </a:p>
          <a:p>
            <a:r>
              <a:rPr lang="en-US" b="1" dirty="0" smtClean="0"/>
              <a:t>1505 </a:t>
            </a:r>
            <a:r>
              <a:rPr lang="en-US" b="1" dirty="0" err="1" smtClean="0"/>
              <a:t>Üniversite</a:t>
            </a:r>
            <a:r>
              <a:rPr lang="en-US" b="1" dirty="0" smtClean="0"/>
              <a:t> </a:t>
            </a:r>
            <a:r>
              <a:rPr lang="en-US" b="1" dirty="0" err="1" smtClean="0"/>
              <a:t>Sanayi</a:t>
            </a:r>
            <a:r>
              <a:rPr lang="en-US" b="1" dirty="0" smtClean="0"/>
              <a:t> </a:t>
            </a:r>
            <a:r>
              <a:rPr lang="en-US" b="1" dirty="0" err="1" smtClean="0"/>
              <a:t>İş</a:t>
            </a:r>
            <a:r>
              <a:rPr lang="en-US" b="1" dirty="0" smtClean="0"/>
              <a:t> </a:t>
            </a:r>
            <a:r>
              <a:rPr lang="en-US" b="1" dirty="0" err="1" smtClean="0"/>
              <a:t>Birliği</a:t>
            </a:r>
            <a:r>
              <a:rPr lang="en-US" b="1" dirty="0" smtClean="0"/>
              <a:t> </a:t>
            </a:r>
            <a:r>
              <a:rPr lang="en-US" b="1" dirty="0" err="1" smtClean="0"/>
              <a:t>Destekleme</a:t>
            </a:r>
            <a:r>
              <a:rPr lang="en-US" b="1" dirty="0" smtClean="0"/>
              <a:t> </a:t>
            </a:r>
            <a:r>
              <a:rPr lang="en-US" b="1" dirty="0" err="1" smtClean="0"/>
              <a:t>Programı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Yürütücü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müşteri</a:t>
            </a:r>
            <a:r>
              <a:rPr lang="en-US" dirty="0" smtClean="0"/>
              <a:t> </a:t>
            </a:r>
            <a:r>
              <a:rPr lang="en-US" dirty="0" err="1" smtClean="0"/>
              <a:t>kuruluş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başvurular</a:t>
            </a:r>
            <a:r>
              <a:rPr lang="en-US" dirty="0" smtClean="0"/>
              <a:t>, 1 </a:t>
            </a:r>
            <a:r>
              <a:rPr lang="en-US" dirty="0" err="1" smtClean="0"/>
              <a:t>Milyon</a:t>
            </a:r>
            <a:r>
              <a:rPr lang="en-US" dirty="0" smtClean="0"/>
              <a:t> </a:t>
            </a:r>
            <a:r>
              <a:rPr lang="en-US" dirty="0" err="1" smtClean="0"/>
              <a:t>TL’ye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, %60 </a:t>
            </a:r>
            <a:r>
              <a:rPr lang="en-US" dirty="0" err="1" smtClean="0"/>
              <a:t>ve</a:t>
            </a:r>
            <a:r>
              <a:rPr lang="en-US" dirty="0" smtClean="0"/>
              <a:t> %75 </a:t>
            </a:r>
            <a:r>
              <a:rPr lang="en-US" dirty="0" err="1" smtClean="0"/>
              <a:t>destek</a:t>
            </a:r>
            <a:r>
              <a:rPr lang="en-US" dirty="0" smtClean="0"/>
              <a:t>, </a:t>
            </a:r>
            <a:r>
              <a:rPr lang="en-US" dirty="0" err="1" smtClean="0"/>
              <a:t>danışmana</a:t>
            </a:r>
            <a:r>
              <a:rPr lang="en-US" dirty="0" smtClean="0"/>
              <a:t> 10.000 TL, </a:t>
            </a:r>
            <a:r>
              <a:rPr lang="en-US" dirty="0" err="1" smtClean="0"/>
              <a:t>brüt</a:t>
            </a:r>
            <a:r>
              <a:rPr lang="en-US" dirty="0" smtClean="0"/>
              <a:t> </a:t>
            </a:r>
            <a:r>
              <a:rPr lang="en-US" dirty="0" err="1" smtClean="0"/>
              <a:t>asgari</a:t>
            </a:r>
            <a:r>
              <a:rPr lang="en-US" dirty="0" smtClean="0"/>
              <a:t> </a:t>
            </a:r>
            <a:r>
              <a:rPr lang="en-US" dirty="0" err="1" smtClean="0"/>
              <a:t>ücretin</a:t>
            </a:r>
            <a:r>
              <a:rPr lang="en-US" dirty="0" smtClean="0"/>
              <a:t> 6 </a:t>
            </a:r>
            <a:r>
              <a:rPr lang="en-US" dirty="0" err="1" smtClean="0"/>
              <a:t>katı</a:t>
            </a:r>
            <a:r>
              <a:rPr lang="en-US" dirty="0"/>
              <a:t> </a:t>
            </a:r>
            <a:r>
              <a:rPr lang="en-US" dirty="0" err="1" smtClean="0"/>
              <a:t>maaş</a:t>
            </a:r>
            <a:endParaRPr lang="en-US" dirty="0" smtClean="0"/>
          </a:p>
          <a:p>
            <a:r>
              <a:rPr lang="en-US" b="1" dirty="0" smtClean="0"/>
              <a:t>1507 </a:t>
            </a:r>
            <a:r>
              <a:rPr lang="en-US" b="1" dirty="0" err="1" smtClean="0"/>
              <a:t>Kobi</a:t>
            </a:r>
            <a:r>
              <a:rPr lang="en-US" b="1" dirty="0" smtClean="0"/>
              <a:t> </a:t>
            </a:r>
            <a:r>
              <a:rPr lang="en-US" b="1" dirty="0" err="1" smtClean="0"/>
              <a:t>Başlangıç</a:t>
            </a:r>
            <a:r>
              <a:rPr lang="en-US" b="1" dirty="0" smtClean="0"/>
              <a:t> </a:t>
            </a:r>
            <a:r>
              <a:rPr lang="en-US" b="1" dirty="0" err="1" smtClean="0"/>
              <a:t>Ar-Ge</a:t>
            </a:r>
            <a:r>
              <a:rPr lang="en-US" b="1" dirty="0" smtClean="0"/>
              <a:t> </a:t>
            </a:r>
            <a:r>
              <a:rPr lang="en-US" b="1" dirty="0" err="1" smtClean="0"/>
              <a:t>Destek</a:t>
            </a:r>
            <a:r>
              <a:rPr lang="en-US" b="1" dirty="0" smtClean="0"/>
              <a:t> </a:t>
            </a:r>
            <a:r>
              <a:rPr lang="en-US" b="1" dirty="0" err="1" smtClean="0"/>
              <a:t>Programı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KOBİ’lerin</a:t>
            </a:r>
            <a:r>
              <a:rPr lang="en-US" dirty="0" smtClean="0"/>
              <a:t> ilk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başvurusui</a:t>
            </a:r>
            <a:r>
              <a:rPr lang="en-US" dirty="0" smtClean="0"/>
              <a:t> %75’e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, 600 bin TL, PTİ 2.500 TL </a:t>
            </a:r>
            <a:r>
              <a:rPr lang="en-US" dirty="0" err="1" smtClean="0"/>
              <a:t>aylık</a:t>
            </a:r>
            <a:r>
              <a:rPr lang="en-US" dirty="0" smtClean="0"/>
              <a:t>, </a:t>
            </a:r>
            <a:r>
              <a:rPr lang="en-US" dirty="0" err="1" smtClean="0"/>
              <a:t>danışmana</a:t>
            </a:r>
            <a:r>
              <a:rPr lang="en-US" dirty="0" smtClean="0"/>
              <a:t> 10.000 TL</a:t>
            </a:r>
          </a:p>
          <a:p>
            <a:r>
              <a:rPr lang="en-US" b="1" dirty="0" smtClean="0"/>
              <a:t>1511 </a:t>
            </a:r>
            <a:r>
              <a:rPr lang="en-US" b="1" dirty="0" err="1" smtClean="0"/>
              <a:t>Öncelikli</a:t>
            </a:r>
            <a:r>
              <a:rPr lang="en-US" b="1" dirty="0" smtClean="0"/>
              <a:t> </a:t>
            </a:r>
            <a:r>
              <a:rPr lang="en-US" b="1" dirty="0" err="1" smtClean="0"/>
              <a:t>Alanlar</a:t>
            </a:r>
            <a:r>
              <a:rPr lang="en-US" b="1" dirty="0" smtClean="0"/>
              <a:t> </a:t>
            </a:r>
            <a:r>
              <a:rPr lang="en-US" b="1" dirty="0" err="1" smtClean="0"/>
              <a:t>Ar-Ge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Yenilik</a:t>
            </a:r>
            <a:r>
              <a:rPr lang="en-US" b="1" dirty="0" smtClean="0"/>
              <a:t> </a:t>
            </a:r>
            <a:r>
              <a:rPr lang="en-US" b="1" dirty="0" err="1" smtClean="0"/>
              <a:t>Destek</a:t>
            </a:r>
            <a:r>
              <a:rPr lang="en-US" b="1" dirty="0" smtClean="0"/>
              <a:t> </a:t>
            </a:r>
            <a:r>
              <a:rPr lang="en-US" b="1" dirty="0" err="1" smtClean="0"/>
              <a:t>Programı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Çağrı</a:t>
            </a:r>
            <a:r>
              <a:rPr lang="en-US" dirty="0" smtClean="0"/>
              <a:t> </a:t>
            </a:r>
            <a:r>
              <a:rPr lang="en-US" dirty="0" err="1" smtClean="0"/>
              <a:t>bazlı</a:t>
            </a:r>
            <a:r>
              <a:rPr lang="en-US" dirty="0" smtClean="0"/>
              <a:t> </a:t>
            </a:r>
            <a:r>
              <a:rPr lang="en-US" dirty="0" err="1" smtClean="0"/>
              <a:t>destekler</a:t>
            </a:r>
            <a:r>
              <a:rPr lang="en-US" dirty="0" smtClean="0"/>
              <a:t>, %60 - %75 </a:t>
            </a:r>
            <a:r>
              <a:rPr lang="en-US" dirty="0" err="1" smtClean="0"/>
              <a:t>destek</a:t>
            </a:r>
            <a:r>
              <a:rPr lang="en-US" dirty="0" smtClean="0"/>
              <a:t>, </a:t>
            </a:r>
            <a:r>
              <a:rPr lang="en-US" dirty="0" err="1" smtClean="0"/>
              <a:t>çağrı</a:t>
            </a:r>
            <a:r>
              <a:rPr lang="en-US" dirty="0" smtClean="0"/>
              <a:t> </a:t>
            </a:r>
            <a:r>
              <a:rPr lang="en-US" dirty="0" err="1" smtClean="0"/>
              <a:t>bazlı</a:t>
            </a:r>
            <a:r>
              <a:rPr lang="en-US" dirty="0" smtClean="0"/>
              <a:t> </a:t>
            </a:r>
            <a:r>
              <a:rPr lang="en-US" dirty="0" err="1" smtClean="0"/>
              <a:t>bütçe</a:t>
            </a:r>
            <a:r>
              <a:rPr lang="en-US" dirty="0" smtClean="0"/>
              <a:t>, </a:t>
            </a:r>
            <a:r>
              <a:rPr lang="en-US" dirty="0" err="1" smtClean="0"/>
              <a:t>brüt</a:t>
            </a:r>
            <a:r>
              <a:rPr lang="en-US" dirty="0" smtClean="0"/>
              <a:t> </a:t>
            </a:r>
            <a:r>
              <a:rPr lang="en-US" dirty="0" err="1" smtClean="0"/>
              <a:t>asgari</a:t>
            </a:r>
            <a:r>
              <a:rPr lang="en-US" dirty="0" smtClean="0"/>
              <a:t> </a:t>
            </a:r>
            <a:r>
              <a:rPr lang="en-US" dirty="0" err="1" smtClean="0"/>
              <a:t>ücretin</a:t>
            </a:r>
            <a:r>
              <a:rPr lang="en-US" dirty="0" smtClean="0"/>
              <a:t> 14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maaş</a:t>
            </a:r>
            <a:endParaRPr lang="en-US" dirty="0" smtClean="0"/>
          </a:p>
          <a:p>
            <a:r>
              <a:rPr lang="en-US" b="1" dirty="0" smtClean="0"/>
              <a:t>SADE</a:t>
            </a:r>
          </a:p>
          <a:p>
            <a:pPr marL="0" indent="0">
              <a:buNone/>
            </a:pPr>
            <a:r>
              <a:rPr lang="en-US" dirty="0" smtClean="0"/>
              <a:t>50.000.000 TL </a:t>
            </a:r>
            <a:r>
              <a:rPr lang="en-US" dirty="0" err="1" smtClean="0"/>
              <a:t>bütçe</a:t>
            </a:r>
            <a:r>
              <a:rPr lang="en-US" dirty="0" smtClean="0"/>
              <a:t>, </a:t>
            </a:r>
            <a:r>
              <a:rPr lang="en-US" dirty="0"/>
              <a:t>%60 - %75 </a:t>
            </a:r>
            <a:r>
              <a:rPr lang="en-US" dirty="0" err="1"/>
              <a:t>destek</a:t>
            </a:r>
            <a:endParaRPr lang="en-US" dirty="0"/>
          </a:p>
        </p:txBody>
      </p:sp>
      <p:pic>
        <p:nvPicPr>
          <p:cNvPr id="4" name="Picture 3" descr="TÜBİTAK+TEYDEB+Ar-Ge+ve+Yenilik+Destek+Programları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237" y="244158"/>
            <a:ext cx="1786467" cy="133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83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TÜBİTAK BİDEB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2237A </a:t>
            </a: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Etkinlikleri</a:t>
            </a:r>
            <a:r>
              <a:rPr lang="en-US" dirty="0" smtClean="0"/>
              <a:t> </a:t>
            </a:r>
            <a:r>
              <a:rPr lang="en-US" dirty="0" err="1" smtClean="0"/>
              <a:t>Desteği</a:t>
            </a:r>
            <a:r>
              <a:rPr lang="en-US" dirty="0" smtClean="0"/>
              <a:t> (50.000 TL 19.10.2018 S.B.T.)</a:t>
            </a:r>
          </a:p>
          <a:p>
            <a:r>
              <a:rPr lang="en-US" dirty="0" smtClean="0"/>
              <a:t>2223D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Öncelikli</a:t>
            </a:r>
            <a:r>
              <a:rPr lang="en-US" dirty="0" smtClean="0"/>
              <a:t> </a:t>
            </a:r>
            <a:r>
              <a:rPr lang="en-US" dirty="0" err="1" smtClean="0"/>
              <a:t>Alanlarla</a:t>
            </a:r>
            <a:r>
              <a:rPr lang="en-US" dirty="0" smtClean="0"/>
              <a:t> </a:t>
            </a:r>
            <a:r>
              <a:rPr lang="en-US" dirty="0" err="1" smtClean="0"/>
              <a:t>İlgili</a:t>
            </a:r>
            <a:r>
              <a:rPr lang="en-US" dirty="0" smtClean="0"/>
              <a:t> </a:t>
            </a:r>
            <a:r>
              <a:rPr lang="en-US" dirty="0" err="1" smtClean="0"/>
              <a:t>Etkinlik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(50.000 TL 31.10.2018 S.B.T.)</a:t>
            </a:r>
          </a:p>
          <a:p>
            <a:r>
              <a:rPr lang="en-US" dirty="0" smtClean="0"/>
              <a:t>2237B </a:t>
            </a:r>
            <a:r>
              <a:rPr lang="en-US" dirty="0" err="1" smtClean="0"/>
              <a:t>Proje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Etkinlikleri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</a:t>
            </a:r>
            <a:r>
              <a:rPr lang="en-US" dirty="0" err="1" smtClean="0"/>
              <a:t>Desteği</a:t>
            </a:r>
            <a:r>
              <a:rPr lang="en-US" dirty="0" smtClean="0"/>
              <a:t> (</a:t>
            </a:r>
            <a:r>
              <a:rPr lang="en-US" dirty="0"/>
              <a:t>50.000 TL </a:t>
            </a:r>
            <a:r>
              <a:rPr lang="en-US" dirty="0" smtClean="0"/>
              <a:t>05.10.2018 S.B.T.)</a:t>
            </a:r>
          </a:p>
          <a:p>
            <a:r>
              <a:rPr lang="en-US" dirty="0" smtClean="0"/>
              <a:t>2223B Yurt </a:t>
            </a:r>
            <a:r>
              <a:rPr lang="en-US" dirty="0" err="1" smtClean="0"/>
              <a:t>İçi</a:t>
            </a:r>
            <a:r>
              <a:rPr lang="en-US" dirty="0" smtClean="0"/>
              <a:t> </a:t>
            </a: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Etkinlik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</a:t>
            </a:r>
            <a:r>
              <a:rPr lang="en-US" dirty="0" err="1" smtClean="0"/>
              <a:t>Desteği</a:t>
            </a:r>
            <a:r>
              <a:rPr lang="en-US" dirty="0" smtClean="0"/>
              <a:t> (20.000 TL </a:t>
            </a:r>
            <a:r>
              <a:rPr lang="mr-IN" dirty="0" smtClean="0"/>
              <a:t>–</a:t>
            </a:r>
            <a:r>
              <a:rPr lang="en-US" dirty="0" smtClean="0"/>
              <a:t> 31.10.2018)</a:t>
            </a:r>
          </a:p>
          <a:p>
            <a:r>
              <a:rPr lang="en-US" dirty="0" smtClean="0"/>
              <a:t>2223C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Katılımlı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Etkinlik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</a:t>
            </a:r>
            <a:r>
              <a:rPr lang="en-US" dirty="0" err="1" smtClean="0"/>
              <a:t>Desteği</a:t>
            </a:r>
            <a:r>
              <a:rPr lang="en-US" dirty="0" smtClean="0"/>
              <a:t> (30 </a:t>
            </a:r>
            <a:r>
              <a:rPr lang="en-US" dirty="0" err="1" smtClean="0"/>
              <a:t>Kasım</a:t>
            </a:r>
            <a:r>
              <a:rPr lang="en-US" dirty="0" smtClean="0"/>
              <a:t> 2018 </a:t>
            </a:r>
            <a:r>
              <a:rPr lang="mr-IN" dirty="0" smtClean="0"/>
              <a:t>–</a:t>
            </a:r>
            <a:r>
              <a:rPr lang="en-US" dirty="0" smtClean="0"/>
              <a:t> 200.000 TL)</a:t>
            </a:r>
          </a:p>
          <a:p>
            <a:pPr marL="0" indent="0">
              <a:buNone/>
            </a:pPr>
            <a:r>
              <a:rPr lang="tr-TR" dirty="0"/>
              <a:t>Kongre, konferans, kolokyum, sempozyum ve </a:t>
            </a:r>
            <a:r>
              <a:rPr lang="tr-TR" dirty="0" err="1"/>
              <a:t>çalıştay</a:t>
            </a:r>
            <a:r>
              <a:rPr lang="tr-TR" dirty="0"/>
              <a:t> 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tubitak-bideb-personel-alimi-ilani_ae2e9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630" y="290133"/>
            <a:ext cx="2488223" cy="129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07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ubitak_4004_4005_4006_4007_cagrilari.jpg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11" r="-585"/>
          <a:stretch/>
        </p:blipFill>
        <p:spPr>
          <a:xfrm>
            <a:off x="290146" y="608215"/>
            <a:ext cx="8563708" cy="5641571"/>
          </a:xfrm>
        </p:spPr>
      </p:pic>
    </p:spTree>
    <p:extLst>
      <p:ext uri="{BB962C8B-B14F-4D97-AF65-F5344CB8AC3E}">
        <p14:creationId xmlns:p14="http://schemas.microsoft.com/office/powerpoint/2010/main" val="22488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TÜBİTAK </a:t>
            </a:r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İşbirlikleri</a:t>
            </a:r>
            <a:endParaRPr lang="en-US" dirty="0"/>
          </a:p>
        </p:txBody>
      </p:sp>
      <p:pic>
        <p:nvPicPr>
          <p:cNvPr id="4" name="Content Placeholder 3" descr="Ekran Resmi 2018-09-05 11.27.38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7" t="-3853" r="1945" b="-1271"/>
          <a:stretch/>
        </p:blipFill>
        <p:spPr>
          <a:xfrm>
            <a:off x="279401" y="2976706"/>
            <a:ext cx="8594224" cy="3530600"/>
          </a:xfrm>
        </p:spPr>
      </p:pic>
      <p:pic>
        <p:nvPicPr>
          <p:cNvPr id="3" name="Picture 2" descr="image.jpe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865" y="1584008"/>
            <a:ext cx="1835829" cy="139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13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1002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Konu</a:t>
            </a:r>
            <a:r>
              <a:rPr lang="en-US" dirty="0" smtClean="0"/>
              <a:t>: </a:t>
            </a:r>
            <a:r>
              <a:rPr lang="tr-TR" dirty="0"/>
              <a:t>A</a:t>
            </a:r>
            <a:r>
              <a:rPr lang="tr-TR" dirty="0" smtClean="0"/>
              <a:t>cil</a:t>
            </a:r>
            <a:r>
              <a:rPr lang="tr-TR" dirty="0"/>
              <a:t>, kısa süreli, küçük bütçeli araştırma ve geliştirme projelerine destek sağlamaktır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err="1" smtClean="0"/>
              <a:t>Bütçe</a:t>
            </a:r>
            <a:r>
              <a:rPr lang="en-US" dirty="0" smtClean="0"/>
              <a:t>: 45.000 TL</a:t>
            </a:r>
          </a:p>
          <a:p>
            <a:r>
              <a:rPr lang="en-US" dirty="0" err="1" smtClean="0"/>
              <a:t>Proje</a:t>
            </a:r>
            <a:r>
              <a:rPr lang="en-US" dirty="0" smtClean="0"/>
              <a:t> </a:t>
            </a:r>
            <a:r>
              <a:rPr lang="en-US" dirty="0" err="1" smtClean="0"/>
              <a:t>Süresi</a:t>
            </a:r>
            <a:r>
              <a:rPr lang="en-US" dirty="0" smtClean="0"/>
              <a:t>: 12 Ay</a:t>
            </a:r>
          </a:p>
          <a:p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Çağrı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ardeb_burs_tablosu_agustos_2018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976" y="4820101"/>
            <a:ext cx="5793526" cy="153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596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>1005 </a:t>
            </a:r>
            <a:r>
              <a:rPr lang="tr-TR" sz="3200" dirty="0"/>
              <a:t>- Ulusal Yeni Fikirler ve Ürünler Araştırma Destek Programı</a:t>
            </a:r>
            <a:br>
              <a:rPr lang="tr-TR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Konu</a:t>
            </a:r>
            <a:r>
              <a:rPr lang="en-US" dirty="0" smtClean="0"/>
              <a:t>: </a:t>
            </a:r>
            <a:r>
              <a:rPr lang="tr-TR" sz="2000" dirty="0"/>
              <a:t>Ü</a:t>
            </a:r>
            <a:r>
              <a:rPr lang="tr-TR" sz="2000" dirty="0" smtClean="0"/>
              <a:t>lkemizde </a:t>
            </a:r>
            <a:r>
              <a:rPr lang="tr-TR" sz="2000" dirty="0"/>
              <a:t>ihtiyaç duyulan, teknolojik dışa bağımlılığımızı azaltacak ve/veya ülkemizin rekabet gücünü artıracak ulusal/uluslararası yeni bir ürün/süreç/yöntem/model geliştirme amacına yönelik uygulamalı araştırma ve/veya deneysel geliştirme projelerinin desteklenmesidir. </a:t>
            </a:r>
            <a:endParaRPr lang="en-US" sz="2000" dirty="0" smtClean="0"/>
          </a:p>
          <a:p>
            <a:r>
              <a:rPr lang="en-US" dirty="0" err="1" smtClean="0"/>
              <a:t>Süre</a:t>
            </a:r>
            <a:r>
              <a:rPr lang="en-US" dirty="0" smtClean="0"/>
              <a:t>: 18 Ay</a:t>
            </a:r>
          </a:p>
          <a:p>
            <a:r>
              <a:rPr lang="en-US" dirty="0" err="1" smtClean="0"/>
              <a:t>Bütçe</a:t>
            </a:r>
            <a:r>
              <a:rPr lang="en-US" dirty="0" smtClean="0"/>
              <a:t>: 300.000 TL</a:t>
            </a:r>
          </a:p>
          <a:p>
            <a:r>
              <a:rPr lang="en-US" dirty="0" smtClean="0"/>
              <a:t>PTİ: </a:t>
            </a:r>
            <a:r>
              <a:rPr lang="en-US" dirty="0" err="1" smtClean="0"/>
              <a:t>Şartlı</a:t>
            </a:r>
            <a:r>
              <a:rPr lang="en-US" dirty="0" smtClean="0"/>
              <a:t> </a:t>
            </a:r>
            <a:r>
              <a:rPr lang="en-US" dirty="0" err="1" smtClean="0"/>
              <a:t>Ödeme</a:t>
            </a:r>
            <a:endParaRPr lang="en-US" dirty="0" smtClean="0"/>
          </a:p>
          <a:p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Çağrı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ardeb_burs_tablosu_agustos_2018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209" y="4337551"/>
            <a:ext cx="4803510" cy="12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204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3501 </a:t>
            </a:r>
            <a:r>
              <a:rPr lang="en-US" dirty="0" err="1" smtClean="0"/>
              <a:t>Kariyer</a:t>
            </a:r>
            <a:r>
              <a:rPr lang="en-US" dirty="0" smtClean="0"/>
              <a:t> </a:t>
            </a:r>
            <a:r>
              <a:rPr lang="en-US" dirty="0" err="1" smtClean="0"/>
              <a:t>Geliştirme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Konu</a:t>
            </a:r>
            <a:r>
              <a:rPr lang="en-US" dirty="0" smtClean="0"/>
              <a:t>: </a:t>
            </a:r>
            <a:r>
              <a:rPr lang="en-US" dirty="0" err="1" smtClean="0"/>
              <a:t>Kariyerlerin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başlayan</a:t>
            </a:r>
            <a:r>
              <a:rPr lang="en-US" dirty="0" smtClean="0"/>
              <a:t> </a:t>
            </a:r>
            <a:r>
              <a:rPr lang="en-US" dirty="0" err="1" smtClean="0"/>
              <a:t>doktoralı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 smtClean="0"/>
              <a:t>insanlarını</a:t>
            </a:r>
            <a:r>
              <a:rPr lang="en-US" dirty="0" smtClean="0"/>
              <a:t> </a:t>
            </a:r>
            <a:r>
              <a:rPr lang="en-US" dirty="0" err="1" smtClean="0"/>
              <a:t>teşvik</a:t>
            </a:r>
            <a:r>
              <a:rPr lang="en-US" dirty="0" smtClean="0"/>
              <a:t> </a:t>
            </a:r>
            <a:r>
              <a:rPr lang="en-US" dirty="0" err="1" smtClean="0"/>
              <a:t>etmek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Süre</a:t>
            </a:r>
            <a:r>
              <a:rPr lang="en-US" dirty="0" smtClean="0"/>
              <a:t>: 36 Ay</a:t>
            </a:r>
          </a:p>
          <a:p>
            <a:pPr marL="0" indent="0">
              <a:buNone/>
            </a:pPr>
            <a:r>
              <a:rPr lang="en-US" dirty="0" err="1" smtClean="0"/>
              <a:t>Bütçe</a:t>
            </a:r>
            <a:r>
              <a:rPr lang="en-US" dirty="0" smtClean="0"/>
              <a:t>: 360.000 TL</a:t>
            </a:r>
          </a:p>
          <a:p>
            <a:pPr marL="0" indent="0">
              <a:buNone/>
            </a:pP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Çağrı</a:t>
            </a:r>
            <a:r>
              <a:rPr lang="en-US" dirty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Şartlı</a:t>
            </a:r>
            <a:r>
              <a:rPr lang="en-US" dirty="0" smtClean="0"/>
              <a:t> </a:t>
            </a:r>
            <a:r>
              <a:rPr lang="en-US" dirty="0" err="1" smtClean="0"/>
              <a:t>Başvuru</a:t>
            </a:r>
            <a:r>
              <a:rPr lang="en-US" dirty="0" smtClean="0"/>
              <a:t> (7 </a:t>
            </a:r>
            <a:r>
              <a:rPr lang="en-US" dirty="0" err="1" smtClean="0"/>
              <a:t>yıl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PTİ: TÜBİTAK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hesaplanmalıdır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126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267</TotalTime>
  <Words>679</Words>
  <Application>Microsoft Office PowerPoint</Application>
  <PresentationFormat>Ekran Gösterisi (4:3)</PresentationFormat>
  <Paragraphs>120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Arial</vt:lpstr>
      <vt:lpstr>Brush Script MT</vt:lpstr>
      <vt:lpstr>Calisto MT</vt:lpstr>
      <vt:lpstr>Capital</vt:lpstr>
      <vt:lpstr>PowerPoint Sunusu</vt:lpstr>
      <vt:lpstr>TÜBİTAK FONLARI</vt:lpstr>
      <vt:lpstr>TÜBİTAK TEYDEB</vt:lpstr>
      <vt:lpstr>TÜBİTAK BİDEB</vt:lpstr>
      <vt:lpstr>PowerPoint Sunusu</vt:lpstr>
      <vt:lpstr>TÜBİTAK İkili İşbirlikleri</vt:lpstr>
      <vt:lpstr>1002 Hızlı Destek Programı</vt:lpstr>
      <vt:lpstr> 1005 - Ulusal Yeni Fikirler ve Ürünler Araştırma Destek Programı </vt:lpstr>
      <vt:lpstr>3501 Kariyer Geliştirme Programı</vt:lpstr>
      <vt:lpstr>3501 Değerlendirme Kriterleri</vt:lpstr>
      <vt:lpstr>1001 Bilimsel ve Teknolojik Projeleri Destekleme Programı</vt:lpstr>
      <vt:lpstr>1001 vs. 1005</vt:lpstr>
      <vt:lpstr>Proje Konuları</vt:lpstr>
      <vt:lpstr>Bütçe</vt:lpstr>
      <vt:lpstr>Başvuru</vt:lpstr>
      <vt:lpstr>PTİ Ödemeleri</vt:lpstr>
      <vt:lpstr>Avantajları</vt:lpstr>
      <vt:lpstr>Başvuru Formu İçeriği</vt:lpstr>
      <vt:lpstr>TTPYO Ne Desteği Veriyor?</vt:lpstr>
      <vt:lpstr>KOSGEB Destekleri</vt:lpstr>
      <vt:lpstr>Girişimcilik Desteği</vt:lpstr>
      <vt:lpstr>Ar-Ge İnovasyon Destek Programı</vt:lpstr>
      <vt:lpstr>Endüstriyel Uygulama Programı</vt:lpstr>
      <vt:lpstr>PowerPoint Sunusu</vt:lpstr>
      <vt:lpstr>İLETİŞİM</vt:lpstr>
    </vt:vector>
  </TitlesOfParts>
  <Company>Zirve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Bora Akince</dc:creator>
  <cp:lastModifiedBy>Mustafa TUNCER</cp:lastModifiedBy>
  <cp:revision>52</cp:revision>
  <dcterms:created xsi:type="dcterms:W3CDTF">2018-09-05T06:43:14Z</dcterms:created>
  <dcterms:modified xsi:type="dcterms:W3CDTF">2019-04-18T15:55:01Z</dcterms:modified>
</cp:coreProperties>
</file>